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66" d="100"/>
          <a:sy n="66" d="100"/>
        </p:scale>
        <p:origin x="72"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9347032C-DFD7-42B0-9916-4D294B7897AB}" type="datetimeFigureOut">
              <a:rPr lang="vi-VN" smtClean="0"/>
              <a:t>16/01/2022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4FC01AE-9902-40F9-9D34-649D4A876EDC}" type="slidenum">
              <a:rPr lang="vi-VN" smtClean="0"/>
              <a:t>‹#›</a:t>
            </a:fld>
            <a:endParaRPr lang="vi-VN"/>
          </a:p>
        </p:txBody>
      </p:sp>
    </p:spTree>
    <p:extLst>
      <p:ext uri="{BB962C8B-B14F-4D97-AF65-F5344CB8AC3E}">
        <p14:creationId xmlns:p14="http://schemas.microsoft.com/office/powerpoint/2010/main" val="375197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9347032C-DFD7-42B0-9916-4D294B7897AB}" type="datetimeFigureOut">
              <a:rPr lang="vi-VN" smtClean="0"/>
              <a:t>16/01/2022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4FC01AE-9902-40F9-9D34-649D4A876EDC}" type="slidenum">
              <a:rPr lang="vi-VN" smtClean="0"/>
              <a:t>‹#›</a:t>
            </a:fld>
            <a:endParaRPr lang="vi-VN"/>
          </a:p>
        </p:txBody>
      </p:sp>
    </p:spTree>
    <p:extLst>
      <p:ext uri="{BB962C8B-B14F-4D97-AF65-F5344CB8AC3E}">
        <p14:creationId xmlns:p14="http://schemas.microsoft.com/office/powerpoint/2010/main" val="2704013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9347032C-DFD7-42B0-9916-4D294B7897AB}" type="datetimeFigureOut">
              <a:rPr lang="vi-VN" smtClean="0"/>
              <a:t>16/01/2022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4FC01AE-9902-40F9-9D34-649D4A876EDC}" type="slidenum">
              <a:rPr lang="vi-VN" smtClean="0"/>
              <a:t>‹#›</a:t>
            </a:fld>
            <a:endParaRPr lang="vi-VN"/>
          </a:p>
        </p:txBody>
      </p:sp>
    </p:spTree>
    <p:extLst>
      <p:ext uri="{BB962C8B-B14F-4D97-AF65-F5344CB8AC3E}">
        <p14:creationId xmlns:p14="http://schemas.microsoft.com/office/powerpoint/2010/main" val="2337183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smtClean="0"/>
              <a:t>Click to edit Master title style</a:t>
            </a:r>
            <a:endParaRPr lang="vi-VN"/>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Content Placeholder 4"/>
          <p:cNvSpPr>
            <a:spLocks noGrp="1"/>
          </p:cNvSpPr>
          <p:nvPr>
            <p:ph sz="quarter" idx="3"/>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Content Placeholder 5"/>
          <p:cNvSpPr>
            <a:spLocks noGrp="1"/>
          </p:cNvSpPr>
          <p:nvPr>
            <p:ph sz="quarter" idx="4"/>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63179B8E-7DBA-4F78-8AFC-4026B20C287C}" type="slidenum">
              <a:rPr lang="en-US" altLang="vi-VN"/>
              <a:pPr/>
              <a:t>‹#›</a:t>
            </a:fld>
            <a:endParaRPr lang="en-US" altLang="vi-VN"/>
          </a:p>
        </p:txBody>
      </p:sp>
    </p:spTree>
    <p:extLst>
      <p:ext uri="{BB962C8B-B14F-4D97-AF65-F5344CB8AC3E}">
        <p14:creationId xmlns:p14="http://schemas.microsoft.com/office/powerpoint/2010/main" val="4111384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9347032C-DFD7-42B0-9916-4D294B7897AB}" type="datetimeFigureOut">
              <a:rPr lang="vi-VN" smtClean="0"/>
              <a:t>16/01/2022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4FC01AE-9902-40F9-9D34-649D4A876EDC}" type="slidenum">
              <a:rPr lang="vi-VN" smtClean="0"/>
              <a:t>‹#›</a:t>
            </a:fld>
            <a:endParaRPr lang="vi-VN"/>
          </a:p>
        </p:txBody>
      </p:sp>
    </p:spTree>
    <p:extLst>
      <p:ext uri="{BB962C8B-B14F-4D97-AF65-F5344CB8AC3E}">
        <p14:creationId xmlns:p14="http://schemas.microsoft.com/office/powerpoint/2010/main" val="2615216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347032C-DFD7-42B0-9916-4D294B7897AB}" type="datetimeFigureOut">
              <a:rPr lang="vi-VN" smtClean="0"/>
              <a:t>16/01/2022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F4FC01AE-9902-40F9-9D34-649D4A876EDC}" type="slidenum">
              <a:rPr lang="vi-VN" smtClean="0"/>
              <a:t>‹#›</a:t>
            </a:fld>
            <a:endParaRPr lang="vi-VN"/>
          </a:p>
        </p:txBody>
      </p:sp>
    </p:spTree>
    <p:extLst>
      <p:ext uri="{BB962C8B-B14F-4D97-AF65-F5344CB8AC3E}">
        <p14:creationId xmlns:p14="http://schemas.microsoft.com/office/powerpoint/2010/main" val="258808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9347032C-DFD7-42B0-9916-4D294B7897AB}" type="datetimeFigureOut">
              <a:rPr lang="vi-VN" smtClean="0"/>
              <a:t>16/01/2022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4FC01AE-9902-40F9-9D34-649D4A876EDC}" type="slidenum">
              <a:rPr lang="vi-VN" smtClean="0"/>
              <a:t>‹#›</a:t>
            </a:fld>
            <a:endParaRPr lang="vi-VN"/>
          </a:p>
        </p:txBody>
      </p:sp>
    </p:spTree>
    <p:extLst>
      <p:ext uri="{BB962C8B-B14F-4D97-AF65-F5344CB8AC3E}">
        <p14:creationId xmlns:p14="http://schemas.microsoft.com/office/powerpoint/2010/main" val="622715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9347032C-DFD7-42B0-9916-4D294B7897AB}" type="datetimeFigureOut">
              <a:rPr lang="vi-VN" smtClean="0"/>
              <a:t>16/01/2022</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F4FC01AE-9902-40F9-9D34-649D4A876EDC}" type="slidenum">
              <a:rPr lang="vi-VN" smtClean="0"/>
              <a:t>‹#›</a:t>
            </a:fld>
            <a:endParaRPr lang="vi-VN"/>
          </a:p>
        </p:txBody>
      </p:sp>
    </p:spTree>
    <p:extLst>
      <p:ext uri="{BB962C8B-B14F-4D97-AF65-F5344CB8AC3E}">
        <p14:creationId xmlns:p14="http://schemas.microsoft.com/office/powerpoint/2010/main" val="1204631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9347032C-DFD7-42B0-9916-4D294B7897AB}" type="datetimeFigureOut">
              <a:rPr lang="vi-VN" smtClean="0"/>
              <a:t>16/01/2022</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F4FC01AE-9902-40F9-9D34-649D4A876EDC}" type="slidenum">
              <a:rPr lang="vi-VN" smtClean="0"/>
              <a:t>‹#›</a:t>
            </a:fld>
            <a:endParaRPr lang="vi-VN"/>
          </a:p>
        </p:txBody>
      </p:sp>
    </p:spTree>
    <p:extLst>
      <p:ext uri="{BB962C8B-B14F-4D97-AF65-F5344CB8AC3E}">
        <p14:creationId xmlns:p14="http://schemas.microsoft.com/office/powerpoint/2010/main" val="3589885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47032C-DFD7-42B0-9916-4D294B7897AB}" type="datetimeFigureOut">
              <a:rPr lang="vi-VN" smtClean="0"/>
              <a:t>16/01/2022</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F4FC01AE-9902-40F9-9D34-649D4A876EDC}" type="slidenum">
              <a:rPr lang="vi-VN" smtClean="0"/>
              <a:t>‹#›</a:t>
            </a:fld>
            <a:endParaRPr lang="vi-VN"/>
          </a:p>
        </p:txBody>
      </p:sp>
    </p:spTree>
    <p:extLst>
      <p:ext uri="{BB962C8B-B14F-4D97-AF65-F5344CB8AC3E}">
        <p14:creationId xmlns:p14="http://schemas.microsoft.com/office/powerpoint/2010/main" val="3098615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347032C-DFD7-42B0-9916-4D294B7897AB}" type="datetimeFigureOut">
              <a:rPr lang="vi-VN" smtClean="0"/>
              <a:t>16/01/2022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4FC01AE-9902-40F9-9D34-649D4A876EDC}" type="slidenum">
              <a:rPr lang="vi-VN" smtClean="0"/>
              <a:t>‹#›</a:t>
            </a:fld>
            <a:endParaRPr lang="vi-VN"/>
          </a:p>
        </p:txBody>
      </p:sp>
    </p:spTree>
    <p:extLst>
      <p:ext uri="{BB962C8B-B14F-4D97-AF65-F5344CB8AC3E}">
        <p14:creationId xmlns:p14="http://schemas.microsoft.com/office/powerpoint/2010/main" val="2724259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347032C-DFD7-42B0-9916-4D294B7897AB}" type="datetimeFigureOut">
              <a:rPr lang="vi-VN" smtClean="0"/>
              <a:t>16/01/2022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F4FC01AE-9902-40F9-9D34-649D4A876EDC}" type="slidenum">
              <a:rPr lang="vi-VN" smtClean="0"/>
              <a:t>‹#›</a:t>
            </a:fld>
            <a:endParaRPr lang="vi-VN"/>
          </a:p>
        </p:txBody>
      </p:sp>
    </p:spTree>
    <p:extLst>
      <p:ext uri="{BB962C8B-B14F-4D97-AF65-F5344CB8AC3E}">
        <p14:creationId xmlns:p14="http://schemas.microsoft.com/office/powerpoint/2010/main" val="2016197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47032C-DFD7-42B0-9916-4D294B7897AB}" type="datetimeFigureOut">
              <a:rPr lang="vi-VN" smtClean="0"/>
              <a:t>16/01/2022</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FC01AE-9902-40F9-9D34-649D4A876EDC}" type="slidenum">
              <a:rPr lang="vi-VN" smtClean="0"/>
              <a:t>‹#›</a:t>
            </a:fld>
            <a:endParaRPr lang="vi-VN"/>
          </a:p>
        </p:txBody>
      </p:sp>
    </p:spTree>
    <p:extLst>
      <p:ext uri="{BB962C8B-B14F-4D97-AF65-F5344CB8AC3E}">
        <p14:creationId xmlns:p14="http://schemas.microsoft.com/office/powerpoint/2010/main" val="566604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2.xml"/><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340614" y="805559"/>
            <a:ext cx="9623657" cy="1569660"/>
          </a:xfrm>
          <a:prstGeom prst="rect">
            <a:avLst/>
          </a:prstGeom>
          <a:noFill/>
          <a:ln w="28575">
            <a:solidFill>
              <a:srgbClr val="00B05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err="1">
                <a:latin typeface="Times New Roman" panose="02020603050405020304" pitchFamily="18" charset="0"/>
                <a:cs typeface="Times New Roman" panose="02020603050405020304" pitchFamily="18" charset="0"/>
              </a:rPr>
              <a:t>Bài</a:t>
            </a:r>
            <a:r>
              <a:rPr lang="en-US" sz="2400" b="1" i="1" dirty="0">
                <a:latin typeface="Times New Roman" panose="02020603050405020304" pitchFamily="18" charset="0"/>
                <a:cs typeface="Times New Roman" panose="02020603050405020304" pitchFamily="18" charset="0"/>
              </a:rPr>
              <a:t> 1: </a:t>
            </a:r>
            <a:r>
              <a:rPr lang="en-US" sz="2400" b="1" i="1" dirty="0" err="1">
                <a:latin typeface="Times New Roman" panose="02020603050405020304" pitchFamily="18" charset="0"/>
                <a:cs typeface="Times New Roman" panose="02020603050405020304" pitchFamily="18" charset="0"/>
              </a:rPr>
              <a:t>Hình</a:t>
            </a:r>
            <a:r>
              <a:rPr lang="en-US" sz="2400" b="1" i="1" dirty="0">
                <a:latin typeface="Times New Roman" panose="02020603050405020304" pitchFamily="18" charset="0"/>
                <a:cs typeface="Times New Roman" panose="02020603050405020304" pitchFamily="18" charset="0"/>
              </a:rPr>
              <a:t> 27.1 </a:t>
            </a:r>
            <a:r>
              <a:rPr lang="en-US" sz="2400" b="1" i="1" dirty="0" smtClean="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mô</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tả</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khung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dây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có</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dòng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điện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chạy</a:t>
            </a:r>
            <a:r>
              <a:rPr lang="en-US" sz="2400" b="1" i="1" dirty="0">
                <a:latin typeface="Times New Roman" panose="02020603050405020304" pitchFamily="18" charset="0"/>
                <a:cs typeface="Times New Roman" panose="02020603050405020304" pitchFamily="18" charset="0"/>
              </a:rPr>
              <a:t> qua </a:t>
            </a:r>
            <a:r>
              <a:rPr lang="en-US" sz="2400" b="1" i="1" dirty="0" err="1">
                <a:latin typeface="Times New Roman" panose="02020603050405020304" pitchFamily="18" charset="0"/>
                <a:cs typeface="Times New Roman" panose="02020603050405020304" pitchFamily="18" charset="0"/>
              </a:rPr>
              <a:t>được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trong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từ</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trường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trong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đó</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khung</a:t>
            </a:r>
            <a:r>
              <a:rPr lang="en-US" sz="2400" b="1" i="1" dirty="0">
                <a:latin typeface="Times New Roman" panose="02020603050405020304" pitchFamily="18" charset="0"/>
                <a:cs typeface="Times New Roman" panose="02020603050405020304" pitchFamily="18" charset="0"/>
              </a:rPr>
              <a:t> quay </a:t>
            </a:r>
            <a:r>
              <a:rPr lang="en-US" sz="2400" b="1" i="1" dirty="0" err="1">
                <a:latin typeface="Times New Roman" panose="02020603050405020304" pitchFamily="18" charset="0"/>
                <a:cs typeface="Times New Roman" panose="02020603050405020304" pitchFamily="18" charset="0"/>
              </a:rPr>
              <a:t>đang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có</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vị</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trí</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mà</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mặt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phẳng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khi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vuông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góc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với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đường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sức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từ</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Về</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vị</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trí</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này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của</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khung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dây</a:t>
            </a:r>
            <a:r>
              <a:rPr lang="en-US" sz="2400" b="1" i="1" dirty="0">
                <a:latin typeface="Times New Roman" panose="02020603050405020304" pitchFamily="18" charset="0"/>
                <a:cs typeface="Times New Roman" panose="02020603050405020304" pitchFamily="18" charset="0"/>
              </a:rPr>
              <a:t>, ý </a:t>
            </a:r>
            <a:r>
              <a:rPr lang="en-US" sz="2400" b="1" i="1" dirty="0" err="1">
                <a:latin typeface="Times New Roman" panose="02020603050405020304" pitchFamily="18" charset="0"/>
                <a:cs typeface="Times New Roman" panose="02020603050405020304" pitchFamily="18" charset="0"/>
              </a:rPr>
              <a:t>kiến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nào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dưới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đây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là</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đúng</a:t>
            </a:r>
            <a:r>
              <a:rPr lang="en-US" sz="2400" b="1" i="1" dirty="0">
                <a:latin typeface="Times New Roman" panose="02020603050405020304" pitchFamily="18" charset="0"/>
                <a:cs typeface="Times New Roman" panose="02020603050405020304" pitchFamily="18" charset="0"/>
              </a:rPr>
              <a:t>?</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638327" y="3695653"/>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7" name="Picture 6" descr="Giải SBT Vật Lí 9 | Giải bài tập Sách bài tập Vật Lí 9"/>
          <p:cNvPicPr/>
          <p:nvPr/>
        </p:nvPicPr>
        <p:blipFill>
          <a:blip r:embed="rId2">
            <a:extLst>
              <a:ext uri="{28A0092B-C50C-407E-A947-70E740481C1C}">
                <a14:useLocalDpi xmlns:a14="http://schemas.microsoft.com/office/drawing/2010/main" val="0"/>
              </a:ext>
            </a:extLst>
          </a:blip>
          <a:srcRect/>
          <a:stretch>
            <a:fillRect/>
          </a:stretch>
        </p:blipFill>
        <p:spPr bwMode="auto">
          <a:xfrm>
            <a:off x="9618205" y="833743"/>
            <a:ext cx="1801905" cy="1541476"/>
          </a:xfrm>
          <a:prstGeom prst="rect">
            <a:avLst/>
          </a:prstGeom>
          <a:noFill/>
          <a:ln>
            <a:noFill/>
          </a:ln>
        </p:spPr>
      </p:pic>
      <p:sp>
        <p:nvSpPr>
          <p:cNvPr id="2" name="Rectangle 2"/>
          <p:cNvSpPr>
            <a:spLocks noChangeArrowheads="1"/>
          </p:cNvSpPr>
          <p:nvPr/>
        </p:nvSpPr>
        <p:spPr bwMode="auto">
          <a:xfrm>
            <a:off x="1294101" y="2426074"/>
            <a:ext cx="860558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2400" b="1"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 Khung không chịu tác dụng của lực điện từ.</a:t>
            </a:r>
            <a:endParaRPr kumimoji="0" lang="en-US" altLang="en-US" sz="2400" b="1" i="1"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2400" b="1"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B. Khung chịu tác dụng của lực điện từ nhưng nó không quay</a:t>
            </a:r>
            <a:endParaRPr kumimoji="0" lang="en-US" altLang="en-US" sz="2400" b="1" i="1"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2400" b="1"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 Khung tiếp tục quay do tác dụng của lực điện từ lên khung</a:t>
            </a:r>
            <a:endParaRPr kumimoji="0" lang="en-US" altLang="en-US" sz="2400" b="1" i="1"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2400" b="1"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 Khung quay tiếp một chút nữa nhưng không phải do tác dụng của lực điện từ mà do quán tính</a:t>
            </a:r>
            <a:r>
              <a:rPr kumimoji="0" lang="en-US" altLang="en-US" sz="2400" b="1" i="1" u="none" strike="noStrike" cap="none" normalizeH="0" baseline="0" dirty="0" smtClean="0">
                <a:ln>
                  <a:noFill/>
                </a:ln>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1" i="1" u="none" strike="noStrike" cap="none" normalizeH="0" baseline="0" dirty="0" smtClean="0">
              <a:ln>
                <a:noFill/>
              </a:ln>
              <a:solidFill>
                <a:srgbClr val="0070C0"/>
              </a:solidFill>
              <a:effectLst/>
              <a:latin typeface="Times New Roman" panose="02020603050405020304" pitchFamily="18" charset="0"/>
              <a:cs typeface="Times New Roman" panose="02020603050405020304" pitchFamily="18" charset="0"/>
            </a:endParaRPr>
          </a:p>
        </p:txBody>
      </p:sp>
      <p:pic>
        <p:nvPicPr>
          <p:cNvPr id="1025" name="Picture 1" descr="Giải SBT Vật Lí 9 | Giải bài tập Sách bài tập Vật Lí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07947" y="3103044"/>
            <a:ext cx="2114550" cy="13335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 Box 5"/>
          <p:cNvSpPr txBox="1">
            <a:spLocks noChangeArrowheads="1"/>
          </p:cNvSpPr>
          <p:nvPr/>
        </p:nvSpPr>
        <p:spPr bwMode="auto">
          <a:xfrm>
            <a:off x="4045772" y="-13447"/>
            <a:ext cx="4222376" cy="695265"/>
          </a:xfrm>
          <a:prstGeom prst="horizontalScroll">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27: LỰC ĐIỆN TỪ</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3" name="Oval 12"/>
          <p:cNvSpPr/>
          <p:nvPr/>
        </p:nvSpPr>
        <p:spPr>
          <a:xfrm>
            <a:off x="1285786" y="3103044"/>
            <a:ext cx="484095" cy="44375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6854396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circle(in)">
                                      <p:cBhvr>
                                        <p:cTn id="7" dur="2000"/>
                                        <p:tgtEl>
                                          <p:spTgt spid="102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circle(in)">
                                      <p:cBhvr>
                                        <p:cTn id="1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760390" y="821164"/>
            <a:ext cx="10705896" cy="1200329"/>
          </a:xfrm>
          <a:prstGeom prst="rect">
            <a:avLst/>
          </a:prstGeom>
          <a:noFill/>
          <a:ln w="28575">
            <a:solidFill>
              <a:srgbClr val="00B05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latin typeface="Times New Roman" panose="02020603050405020304" pitchFamily="18" charset="0"/>
                <a:cs typeface="Times New Roman" panose="02020603050405020304" pitchFamily="18" charset="0"/>
              </a:rPr>
              <a:t>Bài 2: Hình 27.2 mô tả đoạn dây AB có dòng điện đi qua được đặt ở khoảng giữa hai cực của nam châm hình chữ U. Biểu diễn lực điện từ tác dụng vào AB. Nếu đổi chiều dòng điện hoặc đổi cực của nam châm thì lực điện từ sẽ ra sao?</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pic>
        <p:nvPicPr>
          <p:cNvPr id="2049" name="Picture 3" descr="Giải SBT Vật Lí 9 | Giải bài tập Sách bài tập Vật Lí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3338" y="3144971"/>
            <a:ext cx="2812892" cy="241168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760390" y="2616188"/>
            <a:ext cx="967538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Lực từ tác dụng lên dây AB được biểu diễn như hình vẽ</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0" i="1"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endParaRPr>
          </a:p>
        </p:txBody>
      </p:sp>
      <p:sp>
        <p:nvSpPr>
          <p:cNvPr id="4" name="Rectangle 4"/>
          <p:cNvSpPr>
            <a:spLocks noChangeArrowheads="1"/>
          </p:cNvSpPr>
          <p:nvPr/>
        </p:nvSpPr>
        <p:spPr bwMode="auto">
          <a:xfrm>
            <a:off x="826380" y="5655815"/>
            <a:ext cx="976660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Nếu </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đổi chiều dòng điện hoặc đổi cực của nam châm thì lực điện có chiều đi từ ngoài vào trong lòng nam châm (hình 27.2b</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0" i="1"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endParaRPr>
          </a:p>
        </p:txBody>
      </p:sp>
      <p:sp>
        <p:nvSpPr>
          <p:cNvPr id="12" name="Text Box 5"/>
          <p:cNvSpPr txBox="1">
            <a:spLocks noChangeArrowheads="1"/>
          </p:cNvSpPr>
          <p:nvPr/>
        </p:nvSpPr>
        <p:spPr bwMode="auto">
          <a:xfrm>
            <a:off x="4045772" y="-13447"/>
            <a:ext cx="4222376" cy="695265"/>
          </a:xfrm>
          <a:prstGeom prst="horizontalScroll">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27: LỰC ĐIỆN TỪ</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5" name="Rectangle 4"/>
          <p:cNvSpPr/>
          <p:nvPr/>
        </p:nvSpPr>
        <p:spPr>
          <a:xfrm>
            <a:off x="5732003" y="2087405"/>
            <a:ext cx="849913" cy="461665"/>
          </a:xfrm>
          <a:prstGeom prst="rect">
            <a:avLst/>
          </a:prstGeom>
        </p:spPr>
        <p:txBody>
          <a:bodyPr wrap="none">
            <a:spAutoFit/>
          </a:bodyPr>
          <a:lstStyle/>
          <a:p>
            <a:r>
              <a:rPr lang="en-US" altLang="en-US" sz="2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Giải</a:t>
            </a:r>
            <a:r>
              <a:rPr lang="en-US" alt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400" dirty="0">
              <a:solidFill>
                <a:srgbClr val="FF0000"/>
              </a:solidFill>
            </a:endParaRPr>
          </a:p>
        </p:txBody>
      </p:sp>
      <p:pic>
        <p:nvPicPr>
          <p:cNvPr id="7" name="Picture 6" descr="Giải SBT Vật Lí 9 | Giải bài tập Sách bài tập Vật Lí 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82445" y="3342961"/>
            <a:ext cx="2464625" cy="2206817"/>
          </a:xfrm>
          <a:prstGeom prst="rect">
            <a:avLst/>
          </a:prstGeom>
          <a:noFill/>
          <a:ln>
            <a:noFill/>
          </a:ln>
        </p:spPr>
      </p:pic>
      <p:cxnSp>
        <p:nvCxnSpPr>
          <p:cNvPr id="8" name="Straight Arrow Connector 7"/>
          <p:cNvCxnSpPr/>
          <p:nvPr/>
        </p:nvCxnSpPr>
        <p:spPr>
          <a:xfrm flipV="1">
            <a:off x="2609280" y="4233299"/>
            <a:ext cx="566057" cy="26242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6" name="Rectangle 15"/>
              <p:cNvSpPr/>
              <p:nvPr/>
            </p:nvSpPr>
            <p:spPr>
              <a:xfrm>
                <a:off x="3175337" y="3980089"/>
                <a:ext cx="466794" cy="506421"/>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acc>
                        <m:accPr>
                          <m:chr m:val="⃗"/>
                          <m:ctrlPr>
                            <a:rPr lang="en-US" altLang="en-US" sz="2400" b="1" i="1" smtClean="0">
                              <a:solidFill>
                                <a:srgbClr val="FF0000"/>
                              </a:solidFill>
                              <a:latin typeface="Cambria Math" panose="02040503050406030204" pitchFamily="18" charset="0"/>
                              <a:cs typeface="Times New Roman" panose="02020603050405020304" pitchFamily="18" charset="0"/>
                            </a:rPr>
                          </m:ctrlPr>
                        </m:accPr>
                        <m:e>
                          <m:r>
                            <a:rPr lang="en-US" altLang="en-US" sz="2400" b="1" i="1" smtClean="0">
                              <a:solidFill>
                                <a:srgbClr val="FF0000"/>
                              </a:solidFill>
                              <a:latin typeface="Cambria Math" panose="02040503050406030204" pitchFamily="18" charset="0"/>
                              <a:cs typeface="Times New Roman" panose="02020603050405020304" pitchFamily="18" charset="0"/>
                            </a:rPr>
                            <m:t>𝑭</m:t>
                          </m:r>
                        </m:e>
                      </m:acc>
                    </m:oMath>
                  </m:oMathPara>
                </a14:m>
                <a:endParaRPr lang="vi-VN" sz="2400" dirty="0">
                  <a:solidFill>
                    <a:srgbClr val="FF0000"/>
                  </a:solidFill>
                </a:endParaRPr>
              </a:p>
            </p:txBody>
          </p:sp>
        </mc:Choice>
        <mc:Fallback>
          <p:sp>
            <p:nvSpPr>
              <p:cNvPr id="16" name="Rectangle 15"/>
              <p:cNvSpPr>
                <a:spLocks noRot="1" noChangeAspect="1" noMove="1" noResize="1" noEditPoints="1" noAdjustHandles="1" noChangeArrowheads="1" noChangeShapeType="1" noTextEdit="1"/>
              </p:cNvSpPr>
              <p:nvPr/>
            </p:nvSpPr>
            <p:spPr>
              <a:xfrm>
                <a:off x="3175337" y="3980089"/>
                <a:ext cx="466794" cy="506421"/>
              </a:xfrm>
              <a:prstGeom prst="rect">
                <a:avLst/>
              </a:prstGeom>
              <a:blipFill>
                <a:blip r:embed="rId4"/>
                <a:stretch>
                  <a:fillRect/>
                </a:stretch>
              </a:blipFill>
            </p:spPr>
            <p:txBody>
              <a:bodyPr/>
              <a:lstStyle/>
              <a:p>
                <a:r>
                  <a:rPr lang="vi-VN">
                    <a:noFill/>
                  </a:rPr>
                  <a:t> </a:t>
                </a:r>
              </a:p>
            </p:txBody>
          </p:sp>
        </mc:Fallback>
      </mc:AlternateContent>
    </p:spTree>
    <p:extLst>
      <p:ext uri="{BB962C8B-B14F-4D97-AF65-F5344CB8AC3E}">
        <p14:creationId xmlns:p14="http://schemas.microsoft.com/office/powerpoint/2010/main" val="275883915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circle(in)">
                                      <p:cBhvr>
                                        <p:cTn id="12" dur="20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049"/>
                                        </p:tgtEl>
                                        <p:attrNameLst>
                                          <p:attrName>style.visibility</p:attrName>
                                        </p:attrNameLst>
                                      </p:cBhvr>
                                      <p:to>
                                        <p:strVal val="visible"/>
                                      </p:to>
                                    </p:set>
                                    <p:animEffect transition="in" filter="barn(inVertical)">
                                      <p:cBhvr>
                                        <p:cTn id="22" dur="500"/>
                                        <p:tgtEl>
                                          <p:spTgt spid="204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56032" y="698455"/>
            <a:ext cx="11801856" cy="1569660"/>
          </a:xfrm>
          <a:prstGeom prst="rect">
            <a:avLst/>
          </a:prstGeom>
          <a:noFill/>
          <a:ln w="28575">
            <a:solidFill>
              <a:srgbClr val="00B05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sz="2400" b="1" i="1" dirty="0">
                <a:latin typeface="Times New Roman" panose="02020603050405020304" pitchFamily="18" charset="0"/>
                <a:cs typeface="Times New Roman" panose="02020603050405020304" pitchFamily="18" charset="0"/>
              </a:rPr>
              <a:t>Bài 3: Khung dây dẫn ABCD có dòng điện chạy qua được đặt trong từ trường của nam châm vĩnh cửu (hình 27.3 SBT). Mặt phẳng của khung dây song song với các đường sức từ. Hãy biểu diễn lực điện từ tác dụng lên các cạnh của khung. Các lực này làm cho khung có xu hướng chuyển động như thế nào?</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7" name="Picture 6" descr="Giải SBT Vật Lí 9 | Giải bài tập Sách bài tập Vật Lí 9"/>
          <p:cNvPicPr/>
          <p:nvPr/>
        </p:nvPicPr>
        <p:blipFill>
          <a:blip r:embed="rId2">
            <a:extLst>
              <a:ext uri="{28A0092B-C50C-407E-A947-70E740481C1C}">
                <a14:useLocalDpi xmlns:a14="http://schemas.microsoft.com/office/drawing/2010/main" val="0"/>
              </a:ext>
            </a:extLst>
          </a:blip>
          <a:srcRect/>
          <a:stretch>
            <a:fillRect/>
          </a:stretch>
        </p:blipFill>
        <p:spPr bwMode="auto">
          <a:xfrm>
            <a:off x="3057096" y="2902869"/>
            <a:ext cx="3909763" cy="2392032"/>
          </a:xfrm>
          <a:prstGeom prst="rect">
            <a:avLst/>
          </a:prstGeom>
          <a:noFill/>
          <a:ln>
            <a:noFill/>
          </a:ln>
        </p:spPr>
      </p:pic>
      <p:sp>
        <p:nvSpPr>
          <p:cNvPr id="2" name="Rectangle 2"/>
          <p:cNvSpPr>
            <a:spLocks noChangeArrowheads="1"/>
          </p:cNvSpPr>
          <p:nvPr/>
        </p:nvSpPr>
        <p:spPr bwMode="auto">
          <a:xfrm>
            <a:off x="2161309" y="5507714"/>
            <a:ext cx="727297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Chiều </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của lực điện từ được biểu diễn trên hình </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27.3.</a:t>
            </a:r>
            <a:endParaRPr kumimoji="0" lang="en-US" altLang="en-US" sz="2400" b="0" i="1"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Khung quay theo chiều mũi tên cong trên hình vẽ</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0" i="1"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endParaRPr>
          </a:p>
        </p:txBody>
      </p:sp>
      <p:sp>
        <p:nvSpPr>
          <p:cNvPr id="4" name="Rectangle 3"/>
          <p:cNvSpPr>
            <a:spLocks noChangeArrowheads="1"/>
          </p:cNvSpPr>
          <p:nvPr/>
        </p:nvSpPr>
        <p:spPr bwMode="auto">
          <a:xfrm>
            <a:off x="382295" y="355518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11" name="Text Box 5"/>
          <p:cNvSpPr txBox="1">
            <a:spLocks noChangeArrowheads="1"/>
          </p:cNvSpPr>
          <p:nvPr/>
        </p:nvSpPr>
        <p:spPr bwMode="auto">
          <a:xfrm>
            <a:off x="4045772" y="-13447"/>
            <a:ext cx="4222376" cy="695265"/>
          </a:xfrm>
          <a:prstGeom prst="horizontalScroll">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27: LỰC ĐIỆN TỪ</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5732003" y="2356932"/>
            <a:ext cx="849913" cy="461665"/>
          </a:xfrm>
          <a:prstGeom prst="rect">
            <a:avLst/>
          </a:prstGeom>
        </p:spPr>
        <p:txBody>
          <a:bodyPr wrap="none">
            <a:spAutoFit/>
          </a:bodyPr>
          <a:lstStyle/>
          <a:p>
            <a:r>
              <a:rPr lang="en-US" altLang="en-US" sz="2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Giải</a:t>
            </a:r>
            <a:r>
              <a:rPr lang="en-US" alt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400" dirty="0">
              <a:solidFill>
                <a:srgbClr val="FF0000"/>
              </a:solidFill>
            </a:endParaRPr>
          </a:p>
        </p:txBody>
      </p:sp>
      <p:cxnSp>
        <p:nvCxnSpPr>
          <p:cNvPr id="13" name="Straight Arrow Connector 12"/>
          <p:cNvCxnSpPr/>
          <p:nvPr/>
        </p:nvCxnSpPr>
        <p:spPr>
          <a:xfrm flipV="1">
            <a:off x="5334695" y="3466368"/>
            <a:ext cx="397308" cy="44006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4244653" y="4078336"/>
            <a:ext cx="440170" cy="52659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8" name="Rectangle 17"/>
              <p:cNvSpPr/>
              <p:nvPr/>
            </p:nvSpPr>
            <p:spPr>
              <a:xfrm>
                <a:off x="5690165" y="3213157"/>
                <a:ext cx="466794" cy="506421"/>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acc>
                        <m:accPr>
                          <m:chr m:val="⃗"/>
                          <m:ctrlPr>
                            <a:rPr lang="en-US" altLang="en-US" sz="2400" b="1" i="1" smtClean="0">
                              <a:solidFill>
                                <a:srgbClr val="FF0000"/>
                              </a:solidFill>
                              <a:latin typeface="Cambria Math" panose="02040503050406030204" pitchFamily="18" charset="0"/>
                              <a:cs typeface="Times New Roman" panose="02020603050405020304" pitchFamily="18" charset="0"/>
                            </a:rPr>
                          </m:ctrlPr>
                        </m:accPr>
                        <m:e>
                          <m:r>
                            <a:rPr lang="en-US" altLang="en-US" sz="2400" b="1" i="1" smtClean="0">
                              <a:solidFill>
                                <a:srgbClr val="FF0000"/>
                              </a:solidFill>
                              <a:latin typeface="Cambria Math" panose="02040503050406030204" pitchFamily="18" charset="0"/>
                              <a:cs typeface="Times New Roman" panose="02020603050405020304" pitchFamily="18" charset="0"/>
                            </a:rPr>
                            <m:t>𝑭</m:t>
                          </m:r>
                        </m:e>
                      </m:acc>
                    </m:oMath>
                  </m:oMathPara>
                </a14:m>
                <a:endParaRPr lang="vi-VN" sz="2400" dirty="0">
                  <a:solidFill>
                    <a:srgbClr val="FF0000"/>
                  </a:solidFill>
                </a:endParaRPr>
              </a:p>
            </p:txBody>
          </p:sp>
        </mc:Choice>
        <mc:Fallback>
          <p:sp>
            <p:nvSpPr>
              <p:cNvPr id="18" name="Rectangle 17"/>
              <p:cNvSpPr>
                <a:spLocks noRot="1" noChangeAspect="1" noMove="1" noResize="1" noEditPoints="1" noAdjustHandles="1" noChangeArrowheads="1" noChangeShapeType="1" noTextEdit="1"/>
              </p:cNvSpPr>
              <p:nvPr/>
            </p:nvSpPr>
            <p:spPr>
              <a:xfrm>
                <a:off x="5690165" y="3213157"/>
                <a:ext cx="466794" cy="506421"/>
              </a:xfrm>
              <a:prstGeom prst="rect">
                <a:avLst/>
              </a:prstGeom>
              <a:blipFill>
                <a:blip r:embed="rId3"/>
                <a:stretch>
                  <a:fillRect/>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19" name="Rectangle 18"/>
              <p:cNvSpPr/>
              <p:nvPr/>
            </p:nvSpPr>
            <p:spPr>
              <a:xfrm>
                <a:off x="4045772" y="4649053"/>
                <a:ext cx="546945" cy="53694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acc>
                        <m:accPr>
                          <m:chr m:val="⃗"/>
                          <m:ctrlPr>
                            <a:rPr lang="en-US" altLang="en-US" sz="2400" b="1" i="1" smtClean="0">
                              <a:solidFill>
                                <a:srgbClr val="FF0000"/>
                              </a:solidFill>
                              <a:latin typeface="Cambria Math" panose="02040503050406030204" pitchFamily="18" charset="0"/>
                              <a:cs typeface="Times New Roman" panose="02020603050405020304" pitchFamily="18" charset="0"/>
                            </a:rPr>
                          </m:ctrlPr>
                        </m:accPr>
                        <m:e>
                          <m:r>
                            <a:rPr lang="en-US" altLang="en-US" sz="2400" b="1" i="1" smtClean="0">
                              <a:solidFill>
                                <a:srgbClr val="FF0000"/>
                              </a:solidFill>
                              <a:latin typeface="Cambria Math" panose="02040503050406030204" pitchFamily="18" charset="0"/>
                              <a:cs typeface="Times New Roman" panose="02020603050405020304" pitchFamily="18" charset="0"/>
                            </a:rPr>
                            <m:t>𝑭</m:t>
                          </m:r>
                          <m:r>
                            <a:rPr lang="en-US" altLang="en-US" sz="2400" b="1" i="1" smtClean="0">
                              <a:solidFill>
                                <a:srgbClr val="FF0000"/>
                              </a:solidFill>
                              <a:latin typeface="Cambria Math" panose="02040503050406030204" pitchFamily="18" charset="0"/>
                              <a:cs typeface="Times New Roman" panose="02020603050405020304" pitchFamily="18" charset="0"/>
                            </a:rPr>
                            <m:t>′</m:t>
                          </m:r>
                        </m:e>
                      </m:acc>
                    </m:oMath>
                  </m:oMathPara>
                </a14:m>
                <a:endParaRPr lang="vi-VN" sz="2400" dirty="0">
                  <a:solidFill>
                    <a:srgbClr val="FF0000"/>
                  </a:solidFill>
                </a:endParaRPr>
              </a:p>
            </p:txBody>
          </p:sp>
        </mc:Choice>
        <mc:Fallback>
          <p:sp>
            <p:nvSpPr>
              <p:cNvPr id="19" name="Rectangle 18"/>
              <p:cNvSpPr>
                <a:spLocks noRot="1" noChangeAspect="1" noMove="1" noResize="1" noEditPoints="1" noAdjustHandles="1" noChangeArrowheads="1" noChangeShapeType="1" noTextEdit="1"/>
              </p:cNvSpPr>
              <p:nvPr/>
            </p:nvSpPr>
            <p:spPr>
              <a:xfrm>
                <a:off x="4045772" y="4649053"/>
                <a:ext cx="546945" cy="536942"/>
              </a:xfrm>
              <a:prstGeom prst="rect">
                <a:avLst/>
              </a:prstGeom>
              <a:blipFill>
                <a:blip r:embed="rId4"/>
                <a:stretch>
                  <a:fillRect/>
                </a:stretch>
              </a:blipFill>
            </p:spPr>
            <p:txBody>
              <a:bodyPr/>
              <a:lstStyle/>
              <a:p>
                <a:r>
                  <a:rPr lang="vi-VN">
                    <a:noFill/>
                  </a:rPr>
                  <a:t> </a:t>
                </a:r>
              </a:p>
            </p:txBody>
          </p:sp>
        </mc:Fallback>
      </mc:AlternateContent>
      <p:sp>
        <p:nvSpPr>
          <p:cNvPr id="14" name="Curved Right Arrow 13"/>
          <p:cNvSpPr/>
          <p:nvPr/>
        </p:nvSpPr>
        <p:spPr>
          <a:xfrm rot="1543461">
            <a:off x="4702093" y="2790281"/>
            <a:ext cx="362857" cy="558953"/>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Tree>
    <p:extLst>
      <p:ext uri="{BB962C8B-B14F-4D97-AF65-F5344CB8AC3E}">
        <p14:creationId xmlns:p14="http://schemas.microsoft.com/office/powerpoint/2010/main" val="316534251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circle(in)">
                                      <p:cBhvr>
                                        <p:cTn id="12" dur="20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circle(in)">
                                      <p:cBhvr>
                                        <p:cTn id="17" dur="20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circle(in)">
                                      <p:cBhvr>
                                        <p:cTn id="22" dur="20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0" end="0"/>
                                            </p:txEl>
                                          </p:spTgt>
                                        </p:tgtEl>
                                        <p:attrNameLst>
                                          <p:attrName>style.visibility</p:attrName>
                                        </p:attrNameLst>
                                      </p:cBhvr>
                                      <p:to>
                                        <p:strVal val="visible"/>
                                      </p:to>
                                    </p:set>
                                    <p:animEffect transition="in" filter="barn(inVertical)">
                                      <p:cBhvr>
                                        <p:cTn id="27" dur="500"/>
                                        <p:tgtEl>
                                          <p:spTgt spid="2">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circle(in)">
                                      <p:cBhvr>
                                        <p:cTn id="32" dur="20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1" end="1"/>
                                            </p:txEl>
                                          </p:spTgt>
                                        </p:tgtEl>
                                        <p:attrNameLst>
                                          <p:attrName>style.visibility</p:attrName>
                                        </p:attrNameLst>
                                      </p:cBhvr>
                                      <p:to>
                                        <p:strVal val="visible"/>
                                      </p:to>
                                    </p:set>
                                    <p:animEffect transition="in" filter="barn(inVertical)">
                                      <p:cBhvr>
                                        <p:cTn id="3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56032" y="786334"/>
            <a:ext cx="11801856" cy="1200329"/>
          </a:xfrm>
          <a:prstGeom prst="rect">
            <a:avLst/>
          </a:prstGeom>
          <a:noFill/>
          <a:ln w="28575">
            <a:solidFill>
              <a:srgbClr val="00B05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sz="2400" b="1" i="1">
                <a:latin typeface="Times New Roman" panose="02020603050405020304" pitchFamily="18" charset="0"/>
                <a:cs typeface="Times New Roman" panose="02020603050405020304" pitchFamily="18" charset="0"/>
              </a:rPr>
              <a:t>Bài 4: Hình 27.4 mô tả một khung dây dẫn đứng yên trong từ trường, mặt của khung vuông góc với đường sức từ. Nếu đổi chiều dòng điện chạy trong khung thì khung dây có quay không? Giải thích?</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759888" y="3636406"/>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7" name="Picture 6" descr="Giải SBT Vật Lí 9 | Giải bài tập Sách bài tập Vật Lí 9"/>
          <p:cNvPicPr/>
          <p:nvPr/>
        </p:nvPicPr>
        <p:blipFill>
          <a:blip r:embed="rId2">
            <a:extLst>
              <a:ext uri="{28A0092B-C50C-407E-A947-70E740481C1C}">
                <a14:useLocalDpi xmlns:a14="http://schemas.microsoft.com/office/drawing/2010/main" val="0"/>
              </a:ext>
            </a:extLst>
          </a:blip>
          <a:srcRect/>
          <a:stretch>
            <a:fillRect/>
          </a:stretch>
        </p:blipFill>
        <p:spPr bwMode="auto">
          <a:xfrm>
            <a:off x="8157756" y="2176801"/>
            <a:ext cx="3789579" cy="2265600"/>
          </a:xfrm>
          <a:prstGeom prst="rect">
            <a:avLst/>
          </a:prstGeom>
          <a:noFill/>
          <a:ln>
            <a:noFill/>
          </a:ln>
        </p:spPr>
      </p:pic>
      <p:sp>
        <p:nvSpPr>
          <p:cNvPr id="4" name="Rectangle 3"/>
          <p:cNvSpPr>
            <a:spLocks noChangeArrowheads="1"/>
          </p:cNvSpPr>
          <p:nvPr/>
        </p:nvSpPr>
        <p:spPr bwMode="auto">
          <a:xfrm rot="10800000" flipV="1">
            <a:off x="256032" y="2514372"/>
            <a:ext cx="7901724" cy="312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spcBef>
                <a:spcPts val="600"/>
              </a:spcBef>
              <a:spcAft>
                <a:spcPct val="0"/>
              </a:spcAft>
              <a:buClrTx/>
              <a:buSzTx/>
              <a:buFontTx/>
              <a:buNone/>
              <a:tabLst/>
            </a:pP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phẳng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khung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dây</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vuông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góc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sức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cạnh</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khung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dây</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nằm</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phẳng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khung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dây</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vuông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góc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cạnh</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vậy</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kéo</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căng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khung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dây</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27.4a.</a:t>
            </a:r>
            <a:endParaRPr kumimoji="0" lang="en-US" altLang="en-US" sz="2400" b="0" i="1"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spcBef>
                <a:spcPts val="600"/>
              </a:spcBef>
              <a:spcAft>
                <a:spcPct val="0"/>
              </a:spcAft>
              <a:buClrTx/>
              <a:buSzTx/>
              <a:buFontTx/>
              <a:buNone/>
              <a:tabLst/>
            </a:pP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chiều</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điện</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chạy</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khung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ngược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chiều</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ban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vậy</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nén</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khung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chứ</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quay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khung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0" i="1"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endParaRPr>
          </a:p>
        </p:txBody>
      </p:sp>
      <p:sp>
        <p:nvSpPr>
          <p:cNvPr id="11" name="Text Box 5"/>
          <p:cNvSpPr txBox="1">
            <a:spLocks noChangeArrowheads="1"/>
          </p:cNvSpPr>
          <p:nvPr/>
        </p:nvSpPr>
        <p:spPr bwMode="auto">
          <a:xfrm>
            <a:off x="4045772" y="-13447"/>
            <a:ext cx="4222376" cy="695265"/>
          </a:xfrm>
          <a:prstGeom prst="horizontalScroll">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27: LỰC ĐIỆN TỪ</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5732003" y="2091179"/>
            <a:ext cx="849913" cy="461665"/>
          </a:xfrm>
          <a:prstGeom prst="rect">
            <a:avLst/>
          </a:prstGeom>
        </p:spPr>
        <p:txBody>
          <a:bodyPr wrap="none">
            <a:spAutoFit/>
          </a:bodyPr>
          <a:lstStyle/>
          <a:p>
            <a:r>
              <a:rPr lang="en-US" altLang="en-US" sz="2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Giải</a:t>
            </a:r>
            <a:r>
              <a:rPr lang="en-US" alt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400" dirty="0">
              <a:solidFill>
                <a:srgbClr val="FF0000"/>
              </a:solidFill>
            </a:endParaRPr>
          </a:p>
        </p:txBody>
      </p:sp>
      <p:cxnSp>
        <p:nvCxnSpPr>
          <p:cNvPr id="13" name="Straight Arrow Connector 12"/>
          <p:cNvCxnSpPr/>
          <p:nvPr/>
        </p:nvCxnSpPr>
        <p:spPr>
          <a:xfrm flipV="1">
            <a:off x="10204830" y="2571798"/>
            <a:ext cx="397308" cy="44006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4" name="Rectangle 13"/>
              <p:cNvSpPr/>
              <p:nvPr/>
            </p:nvSpPr>
            <p:spPr>
              <a:xfrm>
                <a:off x="10456613" y="2229967"/>
                <a:ext cx="466794" cy="506421"/>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acc>
                        <m:accPr>
                          <m:chr m:val="⃗"/>
                          <m:ctrlPr>
                            <a:rPr lang="en-US" altLang="en-US" sz="2400" b="1" i="1" smtClean="0">
                              <a:solidFill>
                                <a:srgbClr val="FF0000"/>
                              </a:solidFill>
                              <a:latin typeface="Cambria Math" panose="02040503050406030204" pitchFamily="18" charset="0"/>
                              <a:cs typeface="Times New Roman" panose="02020603050405020304" pitchFamily="18" charset="0"/>
                            </a:rPr>
                          </m:ctrlPr>
                        </m:accPr>
                        <m:e>
                          <m:r>
                            <a:rPr lang="en-US" altLang="en-US" sz="2400" b="1" i="1" smtClean="0">
                              <a:solidFill>
                                <a:srgbClr val="FF0000"/>
                              </a:solidFill>
                              <a:latin typeface="Cambria Math" panose="02040503050406030204" pitchFamily="18" charset="0"/>
                              <a:cs typeface="Times New Roman" panose="02020603050405020304" pitchFamily="18" charset="0"/>
                            </a:rPr>
                            <m:t>𝑭</m:t>
                          </m:r>
                        </m:e>
                      </m:acc>
                    </m:oMath>
                  </m:oMathPara>
                </a14:m>
                <a:endParaRPr lang="vi-VN" sz="2400" dirty="0">
                  <a:solidFill>
                    <a:srgbClr val="FF0000"/>
                  </a:solidFill>
                </a:endParaRPr>
              </a:p>
            </p:txBody>
          </p:sp>
        </mc:Choice>
        <mc:Fallback>
          <p:sp>
            <p:nvSpPr>
              <p:cNvPr id="14" name="Rectangle 13"/>
              <p:cNvSpPr>
                <a:spLocks noRot="1" noChangeAspect="1" noMove="1" noResize="1" noEditPoints="1" noAdjustHandles="1" noChangeArrowheads="1" noChangeShapeType="1" noTextEdit="1"/>
              </p:cNvSpPr>
              <p:nvPr/>
            </p:nvSpPr>
            <p:spPr>
              <a:xfrm>
                <a:off x="10456613" y="2229967"/>
                <a:ext cx="466794" cy="506421"/>
              </a:xfrm>
              <a:prstGeom prst="rect">
                <a:avLst/>
              </a:prstGeom>
              <a:blipFill>
                <a:blip r:embed="rId3"/>
                <a:stretch>
                  <a:fillRect/>
                </a:stretch>
              </a:blipFill>
            </p:spPr>
            <p:txBody>
              <a:bodyPr/>
              <a:lstStyle/>
              <a:p>
                <a:r>
                  <a:rPr lang="vi-VN">
                    <a:noFill/>
                  </a:rPr>
                  <a:t> </a:t>
                </a:r>
              </a:p>
            </p:txBody>
          </p:sp>
        </mc:Fallback>
      </mc:AlternateContent>
      <p:cxnSp>
        <p:nvCxnSpPr>
          <p:cNvPr id="15" name="Straight Arrow Connector 14"/>
          <p:cNvCxnSpPr/>
          <p:nvPr/>
        </p:nvCxnSpPr>
        <p:spPr>
          <a:xfrm flipH="1">
            <a:off x="9381685" y="3432981"/>
            <a:ext cx="440170" cy="52659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6" name="Rectangle 15"/>
              <p:cNvSpPr/>
              <p:nvPr/>
            </p:nvSpPr>
            <p:spPr>
              <a:xfrm>
                <a:off x="9054825" y="3959571"/>
                <a:ext cx="546945" cy="53694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acc>
                        <m:accPr>
                          <m:chr m:val="⃗"/>
                          <m:ctrlPr>
                            <a:rPr lang="en-US" altLang="en-US" sz="2400" b="1" i="1" smtClean="0">
                              <a:solidFill>
                                <a:srgbClr val="FF0000"/>
                              </a:solidFill>
                              <a:latin typeface="Cambria Math" panose="02040503050406030204" pitchFamily="18" charset="0"/>
                              <a:cs typeface="Times New Roman" panose="02020603050405020304" pitchFamily="18" charset="0"/>
                            </a:rPr>
                          </m:ctrlPr>
                        </m:accPr>
                        <m:e>
                          <m:r>
                            <a:rPr lang="en-US" altLang="en-US" sz="2400" b="1" i="1" smtClean="0">
                              <a:solidFill>
                                <a:srgbClr val="FF0000"/>
                              </a:solidFill>
                              <a:latin typeface="Cambria Math" panose="02040503050406030204" pitchFamily="18" charset="0"/>
                              <a:cs typeface="Times New Roman" panose="02020603050405020304" pitchFamily="18" charset="0"/>
                            </a:rPr>
                            <m:t>𝑭</m:t>
                          </m:r>
                          <m:r>
                            <a:rPr lang="en-US" altLang="en-US" sz="2400" b="1" i="1" smtClean="0">
                              <a:solidFill>
                                <a:srgbClr val="FF0000"/>
                              </a:solidFill>
                              <a:latin typeface="Cambria Math" panose="02040503050406030204" pitchFamily="18" charset="0"/>
                              <a:cs typeface="Times New Roman" panose="02020603050405020304" pitchFamily="18" charset="0"/>
                            </a:rPr>
                            <m:t>′</m:t>
                          </m:r>
                        </m:e>
                      </m:acc>
                    </m:oMath>
                  </m:oMathPara>
                </a14:m>
                <a:endParaRPr lang="vi-VN" sz="2400" dirty="0">
                  <a:solidFill>
                    <a:srgbClr val="FF0000"/>
                  </a:solidFill>
                </a:endParaRPr>
              </a:p>
            </p:txBody>
          </p:sp>
        </mc:Choice>
        <mc:Fallback>
          <p:sp>
            <p:nvSpPr>
              <p:cNvPr id="16" name="Rectangle 15"/>
              <p:cNvSpPr>
                <a:spLocks noRot="1" noChangeAspect="1" noMove="1" noResize="1" noEditPoints="1" noAdjustHandles="1" noChangeArrowheads="1" noChangeShapeType="1" noTextEdit="1"/>
              </p:cNvSpPr>
              <p:nvPr/>
            </p:nvSpPr>
            <p:spPr>
              <a:xfrm>
                <a:off x="9054825" y="3959571"/>
                <a:ext cx="546945" cy="536942"/>
              </a:xfrm>
              <a:prstGeom prst="rect">
                <a:avLst/>
              </a:prstGeom>
              <a:blipFill>
                <a:blip r:embed="rId4"/>
                <a:stretch>
                  <a:fillRect/>
                </a:stretch>
              </a:blipFill>
            </p:spPr>
            <p:txBody>
              <a:bodyPr/>
              <a:lstStyle/>
              <a:p>
                <a:r>
                  <a:rPr lang="vi-VN">
                    <a:noFill/>
                  </a:rPr>
                  <a:t> </a:t>
                </a:r>
              </a:p>
            </p:txBody>
          </p:sp>
        </mc:Fallback>
      </mc:AlternateContent>
      <p:cxnSp>
        <p:nvCxnSpPr>
          <p:cNvPr id="17" name="Straight Arrow Connector 16"/>
          <p:cNvCxnSpPr/>
          <p:nvPr/>
        </p:nvCxnSpPr>
        <p:spPr>
          <a:xfrm flipH="1" flipV="1">
            <a:off x="9977681" y="2331904"/>
            <a:ext cx="19694" cy="49409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0" name="Rectangle 19"/>
              <p:cNvSpPr/>
              <p:nvPr/>
            </p:nvSpPr>
            <p:spPr>
              <a:xfrm>
                <a:off x="9516448" y="2007078"/>
                <a:ext cx="627095" cy="536942"/>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acc>
                        <m:accPr>
                          <m:chr m:val="⃗"/>
                          <m:ctrlPr>
                            <a:rPr lang="en-US" altLang="en-US" sz="2400" b="1" i="1" smtClean="0">
                              <a:solidFill>
                                <a:srgbClr val="FF0000"/>
                              </a:solidFill>
                              <a:latin typeface="Cambria Math" panose="02040503050406030204" pitchFamily="18" charset="0"/>
                              <a:cs typeface="Times New Roman" panose="02020603050405020304" pitchFamily="18" charset="0"/>
                            </a:rPr>
                          </m:ctrlPr>
                        </m:accPr>
                        <m:e>
                          <m:r>
                            <a:rPr lang="en-US" altLang="en-US" sz="2400" b="1" i="1" smtClean="0">
                              <a:solidFill>
                                <a:srgbClr val="FF0000"/>
                              </a:solidFill>
                              <a:latin typeface="Cambria Math" panose="02040503050406030204" pitchFamily="18" charset="0"/>
                              <a:cs typeface="Times New Roman" panose="02020603050405020304" pitchFamily="18" charset="0"/>
                            </a:rPr>
                            <m:t>𝑭</m:t>
                          </m:r>
                          <m:r>
                            <a:rPr lang="en-US" altLang="en-US" sz="2400" b="1" i="1" smtClean="0">
                              <a:solidFill>
                                <a:srgbClr val="FF0000"/>
                              </a:solidFill>
                              <a:latin typeface="Cambria Math" panose="02040503050406030204" pitchFamily="18" charset="0"/>
                              <a:cs typeface="Times New Roman" panose="02020603050405020304" pitchFamily="18" charset="0"/>
                            </a:rPr>
                            <m:t>′′</m:t>
                          </m:r>
                        </m:e>
                      </m:acc>
                    </m:oMath>
                  </m:oMathPara>
                </a14:m>
                <a:endParaRPr lang="vi-VN" sz="2400" dirty="0">
                  <a:solidFill>
                    <a:srgbClr val="FF0000"/>
                  </a:solidFill>
                </a:endParaRPr>
              </a:p>
            </p:txBody>
          </p:sp>
        </mc:Choice>
        <mc:Fallback>
          <p:sp>
            <p:nvSpPr>
              <p:cNvPr id="20" name="Rectangle 19"/>
              <p:cNvSpPr>
                <a:spLocks noRot="1" noChangeAspect="1" noMove="1" noResize="1" noEditPoints="1" noAdjustHandles="1" noChangeArrowheads="1" noChangeShapeType="1" noTextEdit="1"/>
              </p:cNvSpPr>
              <p:nvPr/>
            </p:nvSpPr>
            <p:spPr>
              <a:xfrm>
                <a:off x="9516448" y="2007078"/>
                <a:ext cx="627095" cy="536942"/>
              </a:xfrm>
              <a:prstGeom prst="rect">
                <a:avLst/>
              </a:prstGeom>
              <a:blipFill>
                <a:blip r:embed="rId5"/>
                <a:stretch>
                  <a:fillRect/>
                </a:stretch>
              </a:blipFill>
            </p:spPr>
            <p:txBody>
              <a:bodyPr/>
              <a:lstStyle/>
              <a:p>
                <a:r>
                  <a:rPr lang="vi-VN">
                    <a:noFill/>
                  </a:rPr>
                  <a:t> </a:t>
                </a:r>
              </a:p>
            </p:txBody>
          </p:sp>
        </mc:Fallback>
      </mc:AlternateContent>
    </p:spTree>
    <p:extLst>
      <p:ext uri="{BB962C8B-B14F-4D97-AF65-F5344CB8AC3E}">
        <p14:creationId xmlns:p14="http://schemas.microsoft.com/office/powerpoint/2010/main" val="31105981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ircle(in)">
                                      <p:cBhvr>
                                        <p:cTn id="12" dur="2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circle(in)">
                                      <p:cBhvr>
                                        <p:cTn id="17" dur="20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circle(in)">
                                      <p:cBhvr>
                                        <p:cTn id="22" dur="20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circle(in)">
                                      <p:cBhvr>
                                        <p:cTn id="27" dur="20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circle(in)">
                                      <p:cBhvr>
                                        <p:cTn id="32" dur="20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Effect transition="in" filter="barn(inVertical)">
                                      <p:cBhvr>
                                        <p:cTn id="37" dur="500"/>
                                        <p:tgtEl>
                                          <p:spTgt spid="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4">
                                            <p:txEl>
                                              <p:pRg st="1" end="1"/>
                                            </p:txEl>
                                          </p:spTgt>
                                        </p:tgtEl>
                                        <p:attrNameLst>
                                          <p:attrName>style.visibility</p:attrName>
                                        </p:attrNameLst>
                                      </p:cBhvr>
                                      <p:to>
                                        <p:strVal val="visible"/>
                                      </p:to>
                                    </p:set>
                                    <p:animEffect transition="in" filter="barn(inVertical)">
                                      <p:cBhvr>
                                        <p:cTn id="4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586511" y="745838"/>
            <a:ext cx="11140898" cy="1938992"/>
          </a:xfrm>
          <a:prstGeom prst="rect">
            <a:avLst/>
          </a:prstGeom>
          <a:noFill/>
          <a:ln w="28575">
            <a:solidFill>
              <a:srgbClr val="00B05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latin typeface="Times New Roman" panose="02020603050405020304" pitchFamily="18" charset="0"/>
                <a:cs typeface="Times New Roman" panose="02020603050405020304" pitchFamily="18" charset="0"/>
              </a:rPr>
              <a:t>Bài 5: Một thanh nam châm thẳng đã bị tróc hết vỏ sơn, mất dấu các cực. Để xác định tên từ cực, ta có thể cho từ trường của thanh nam châm này tác dụng lên một dây dẫn thẳng có dòng diện chạy qua.</a:t>
            </a:r>
          </a:p>
          <a:p>
            <a:r>
              <a:rPr lang="en-US" sz="2400" b="1" i="1" dirty="0">
                <a:latin typeface="Times New Roman" panose="02020603050405020304" pitchFamily="18" charset="0"/>
                <a:cs typeface="Times New Roman" panose="02020603050405020304" pitchFamily="18" charset="0"/>
              </a:rPr>
              <a:t>a) Hãy vẽ hình mô tả cách làm này</a:t>
            </a:r>
          </a:p>
          <a:p>
            <a:r>
              <a:rPr lang="en-US" sz="2400" b="1" i="1" dirty="0">
                <a:latin typeface="Times New Roman" panose="02020603050405020304" pitchFamily="18" charset="0"/>
                <a:cs typeface="Times New Roman" panose="02020603050405020304" pitchFamily="18" charset="0"/>
              </a:rPr>
              <a:t>b) Nêu rõ cách xác định tên từ cực của thanh nam châm khi đó</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7" name="Rectangle 6"/>
          <p:cNvSpPr/>
          <p:nvPr/>
        </p:nvSpPr>
        <p:spPr>
          <a:xfrm>
            <a:off x="916990" y="417919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pic>
        <p:nvPicPr>
          <p:cNvPr id="5121" name="Picture 10" descr="Giải SBT Vật Lí 9 | Giải bài tập Sách bài tập Vật Lí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68147" y="3194340"/>
            <a:ext cx="3343281" cy="244846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562228" y="3118171"/>
            <a:ext cx="719416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Bố</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trí</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thí</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nghiệm</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27.5.</a:t>
            </a:r>
            <a:endParaRPr kumimoji="0" lang="en-US" altLang="en-US" sz="2400" b="0" i="1"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dây</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1"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N</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nam</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châm</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Bắc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quy</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tắc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trái</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tên</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nam</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altLang="en-US" sz="2400" b="0" i="1" u="none" strike="noStrike" cap="none" normalizeH="0" baseline="0" dirty="0" err="1"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châm</a:t>
            </a:r>
            <a:r>
              <a:rPr kumimoji="0" lang="en-US" altLang="en-US" sz="2400" b="0" i="1" u="none" strike="noStrike" cap="none" normalizeH="0" baseline="0" dirty="0" smtClean="0">
                <a:ln>
                  <a:noFill/>
                </a:ln>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2400" b="0" i="1" u="none" strike="noStrike" cap="none" normalizeH="0" baseline="0" dirty="0" smtClean="0">
              <a:ln>
                <a:noFill/>
              </a:ln>
              <a:solidFill>
                <a:srgbClr val="00B050"/>
              </a:solidFill>
              <a:effectLst/>
              <a:latin typeface="Times New Roman" panose="02020603050405020304" pitchFamily="18" charset="0"/>
              <a:cs typeface="Times New Roman" panose="02020603050405020304" pitchFamily="18" charset="0"/>
            </a:endParaRPr>
          </a:p>
        </p:txBody>
      </p:sp>
      <p:sp>
        <p:nvSpPr>
          <p:cNvPr id="11" name="Text Box 5"/>
          <p:cNvSpPr txBox="1">
            <a:spLocks noChangeArrowheads="1"/>
          </p:cNvSpPr>
          <p:nvPr/>
        </p:nvSpPr>
        <p:spPr bwMode="auto">
          <a:xfrm>
            <a:off x="4045772" y="-13447"/>
            <a:ext cx="4222376" cy="695265"/>
          </a:xfrm>
          <a:prstGeom prst="horizontalScroll">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27: LỰC ĐIỆN TỪ</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2" name="Rectangle 11"/>
          <p:cNvSpPr/>
          <p:nvPr/>
        </p:nvSpPr>
        <p:spPr>
          <a:xfrm>
            <a:off x="5732003" y="2656506"/>
            <a:ext cx="849913" cy="461665"/>
          </a:xfrm>
          <a:prstGeom prst="rect">
            <a:avLst/>
          </a:prstGeom>
        </p:spPr>
        <p:txBody>
          <a:bodyPr wrap="none">
            <a:spAutoFit/>
          </a:bodyPr>
          <a:lstStyle/>
          <a:p>
            <a:r>
              <a:rPr lang="en-US" altLang="en-US" sz="2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Giải</a:t>
            </a:r>
            <a:r>
              <a:rPr lang="en-US" altLang="en-US"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vi-VN" sz="2400" dirty="0">
              <a:solidFill>
                <a:srgbClr val="FF0000"/>
              </a:solidFill>
            </a:endParaRPr>
          </a:p>
        </p:txBody>
      </p:sp>
    </p:spTree>
    <p:extLst>
      <p:ext uri="{BB962C8B-B14F-4D97-AF65-F5344CB8AC3E}">
        <p14:creationId xmlns:p14="http://schemas.microsoft.com/office/powerpoint/2010/main" val="34914435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121"/>
                                        </p:tgtEl>
                                        <p:attrNameLst>
                                          <p:attrName>style.visibility</p:attrName>
                                        </p:attrNameLst>
                                      </p:cBhvr>
                                      <p:to>
                                        <p:strVal val="visible"/>
                                      </p:to>
                                    </p:set>
                                    <p:animEffect transition="in" filter="barn(inVertical)">
                                      <p:cBhvr>
                                        <p:cTn id="12" dur="500"/>
                                        <p:tgtEl>
                                          <p:spTgt spid="512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1489747" y="887990"/>
            <a:ext cx="9715282" cy="461665"/>
          </a:xfrm>
          <a:prstGeom prst="rect">
            <a:avLst/>
          </a:prstGeom>
          <a:noFill/>
          <a:ln w="28575">
            <a:solidFill>
              <a:srgbClr val="00B05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a:latin typeface="Times New Roman" panose="02020603050405020304" pitchFamily="18" charset="0"/>
                <a:cs typeface="Times New Roman" panose="02020603050405020304" pitchFamily="18" charset="0"/>
              </a:rPr>
              <a:t>Bài 6: Dùng quy tắc nào dưới đây để xác định chiều của lực điện từ</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2418431" y="1773122"/>
            <a:ext cx="6096000" cy="2703625"/>
          </a:xfrm>
          <a:prstGeom prst="rect">
            <a:avLst/>
          </a:prstGeom>
        </p:spPr>
        <p:txBody>
          <a:bodyPr>
            <a:spAutoFit/>
          </a:bodyPr>
          <a:lstStyle/>
          <a:p>
            <a:pPr marL="30480" marR="30480" algn="just">
              <a:lnSpc>
                <a:spcPct val="150000"/>
              </a:lnSpc>
              <a:spcAft>
                <a:spcPts val="1200"/>
              </a:spcAft>
            </a:pP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Quy</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tắc</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nắm</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tay</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phải</a:t>
            </a:r>
            <a:endParaRPr lang="en-US" sz="2400" b="1" i="1"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Quy</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tắc</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nắm</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tay</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trái</a:t>
            </a:r>
            <a:endParaRPr lang="en-US" sz="2400" b="1" i="1"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Quy</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tắc</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bàn</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tay</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phải</a:t>
            </a:r>
            <a:endParaRPr lang="en-US" sz="2400" b="1" i="1"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 Quy tắc bàn tay </a:t>
            </a:r>
            <a:r>
              <a:rPr lang="en-US" sz="2400" b="1" i="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trái</a:t>
            </a:r>
            <a:endParaRPr lang="en-US" sz="2400" b="1" i="1"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Text Box 5"/>
          <p:cNvSpPr txBox="1">
            <a:spLocks noChangeArrowheads="1"/>
          </p:cNvSpPr>
          <p:nvPr/>
        </p:nvSpPr>
        <p:spPr bwMode="auto">
          <a:xfrm>
            <a:off x="4045772" y="-13447"/>
            <a:ext cx="4222376" cy="695265"/>
          </a:xfrm>
          <a:prstGeom prst="horizontalScroll">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27: LỰC ĐIỆN TỪ</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1" name="Oval 10"/>
          <p:cNvSpPr/>
          <p:nvPr/>
        </p:nvSpPr>
        <p:spPr>
          <a:xfrm>
            <a:off x="2418431" y="4032994"/>
            <a:ext cx="484095" cy="44375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423586392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56032" y="890001"/>
            <a:ext cx="11515054" cy="830997"/>
          </a:xfrm>
          <a:prstGeom prst="rect">
            <a:avLst/>
          </a:prstGeom>
          <a:noFill/>
          <a:ln w="38100">
            <a:solidFill>
              <a:srgbClr val="00B05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a:latin typeface="Times New Roman" panose="02020603050405020304" pitchFamily="18" charset="0"/>
                <a:cs typeface="Times New Roman" panose="02020603050405020304" pitchFamily="18" charset="0"/>
              </a:rPr>
              <a:t>Bài 7: Muốn xác định được chiều của lực điện từ tác dụng lên một đoạn dây dẫn thẳng có dòng điện chạy qua đặt tại một điểm trong từ trường thì cần phải biết yếu tố nào?</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1153618" y="2000156"/>
            <a:ext cx="11209070" cy="2241960"/>
          </a:xfrm>
          <a:prstGeom prst="rect">
            <a:avLst/>
          </a:prstGeom>
        </p:spPr>
        <p:txBody>
          <a:bodyPr wrap="square">
            <a:spAutoFit/>
          </a:bodyPr>
          <a:lstStyle/>
          <a:p>
            <a:pPr>
              <a:lnSpc>
                <a:spcPct val="150000"/>
              </a:lnSpc>
            </a:pPr>
            <a:r>
              <a:rPr lang="en-US" sz="2400" b="1" i="1" dirty="0">
                <a:solidFill>
                  <a:srgbClr val="00B050"/>
                </a:solidFill>
                <a:latin typeface="Times New Roman" panose="02020603050405020304" pitchFamily="18" charset="0"/>
                <a:cs typeface="Times New Roman" panose="02020603050405020304" pitchFamily="18" charset="0"/>
              </a:rPr>
              <a:t>A. Chiều của dòng điện trong dây dẫn và chiều dài của dây</a:t>
            </a:r>
          </a:p>
          <a:p>
            <a:pPr>
              <a:lnSpc>
                <a:spcPct val="150000"/>
              </a:lnSpc>
            </a:pPr>
            <a:r>
              <a:rPr lang="en-US" sz="2400" b="1" i="1" dirty="0">
                <a:solidFill>
                  <a:srgbClr val="00B050"/>
                </a:solidFill>
                <a:latin typeface="Times New Roman" panose="02020603050405020304" pitchFamily="18" charset="0"/>
                <a:cs typeface="Times New Roman" panose="02020603050405020304" pitchFamily="18" charset="0"/>
              </a:rPr>
              <a:t>B. Chiều của đường sức từ và cường độ lực điện từ tại điểm đó</a:t>
            </a:r>
          </a:p>
          <a:p>
            <a:pPr>
              <a:lnSpc>
                <a:spcPct val="150000"/>
              </a:lnSpc>
            </a:pPr>
            <a:r>
              <a:rPr lang="en-US" sz="2400" b="1" i="1" dirty="0">
                <a:solidFill>
                  <a:srgbClr val="00B050"/>
                </a:solidFill>
                <a:latin typeface="Times New Roman" panose="02020603050405020304" pitchFamily="18" charset="0"/>
                <a:cs typeface="Times New Roman" panose="02020603050405020304" pitchFamily="18" charset="0"/>
              </a:rPr>
              <a:t>C. Chiều của dòng điện và chiều của đường sức từ tại điểm đó.</a:t>
            </a:r>
          </a:p>
          <a:p>
            <a:pPr>
              <a:lnSpc>
                <a:spcPct val="150000"/>
              </a:lnSpc>
            </a:pPr>
            <a:r>
              <a:rPr lang="en-US" sz="2400" b="1" i="1" dirty="0">
                <a:solidFill>
                  <a:srgbClr val="00B050"/>
                </a:solidFill>
                <a:latin typeface="Times New Roman" panose="02020603050405020304" pitchFamily="18" charset="0"/>
                <a:cs typeface="Times New Roman" panose="02020603050405020304" pitchFamily="18" charset="0"/>
              </a:rPr>
              <a:t>D. Chiều và cường độ của dòng điện, chiều và cường độ của lực từ tại điểm đó</a:t>
            </a:r>
            <a:r>
              <a:rPr lang="en-US" sz="2400" b="1" i="1" dirty="0" smtClean="0">
                <a:solidFill>
                  <a:srgbClr val="00B050"/>
                </a:solidFill>
                <a:latin typeface="Times New Roman" panose="02020603050405020304" pitchFamily="18" charset="0"/>
                <a:cs typeface="Times New Roman" panose="02020603050405020304" pitchFamily="18" charset="0"/>
              </a:rPr>
              <a:t>.</a:t>
            </a:r>
            <a:endParaRPr lang="en-US" sz="2400" b="1" i="1" dirty="0">
              <a:solidFill>
                <a:srgbClr val="00B050"/>
              </a:solidFill>
              <a:latin typeface="Times New Roman" panose="02020603050405020304" pitchFamily="18" charset="0"/>
              <a:cs typeface="Times New Roman" panose="02020603050405020304" pitchFamily="18" charset="0"/>
            </a:endParaRPr>
          </a:p>
        </p:txBody>
      </p:sp>
      <p:sp>
        <p:nvSpPr>
          <p:cNvPr id="7" name="Text Box 5"/>
          <p:cNvSpPr txBox="1">
            <a:spLocks noChangeArrowheads="1"/>
          </p:cNvSpPr>
          <p:nvPr/>
        </p:nvSpPr>
        <p:spPr bwMode="auto">
          <a:xfrm>
            <a:off x="4045772" y="-13447"/>
            <a:ext cx="4222376" cy="695265"/>
          </a:xfrm>
          <a:prstGeom prst="horizontalScroll">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27: LỰC ĐIỆN TỪ</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8" name="Oval 7"/>
          <p:cNvSpPr/>
          <p:nvPr/>
        </p:nvSpPr>
        <p:spPr>
          <a:xfrm>
            <a:off x="1153618" y="3253062"/>
            <a:ext cx="435428" cy="45525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1323756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1047424" y="763042"/>
            <a:ext cx="10426357" cy="830997"/>
          </a:xfrm>
          <a:prstGeom prst="rect">
            <a:avLst/>
          </a:prstGeom>
          <a:noFill/>
          <a:ln w="38100">
            <a:solidFill>
              <a:srgbClr val="00B05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sz="2400" b="1" i="1" dirty="0">
                <a:latin typeface="Times New Roman" panose="02020603050405020304" pitchFamily="18" charset="0"/>
                <a:cs typeface="Times New Roman" panose="02020603050405020304" pitchFamily="18" charset="0"/>
              </a:rPr>
              <a:t>Bài 8: Khi dây dẫn thẳng có dòng điện chạy qua được đặt song song với các dường sức từ thì lực điện từ có xu hướng như thế nào.?</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2250091" y="2117705"/>
            <a:ext cx="9941909" cy="2241960"/>
          </a:xfrm>
          <a:prstGeom prst="rect">
            <a:avLst/>
          </a:prstGeom>
        </p:spPr>
        <p:txBody>
          <a:bodyPr wrap="square">
            <a:spAutoFit/>
          </a:bodyPr>
          <a:lstStyle/>
          <a:p>
            <a:pPr>
              <a:lnSpc>
                <a:spcPct val="150000"/>
              </a:lnSpc>
            </a:pPr>
            <a:r>
              <a:rPr lang="en-US" sz="2400" b="1" i="1" dirty="0">
                <a:solidFill>
                  <a:srgbClr val="00B050"/>
                </a:solidFill>
                <a:latin typeface="Times New Roman" panose="02020603050405020304" pitchFamily="18" charset="0"/>
                <a:cs typeface="Times New Roman" panose="02020603050405020304" pitchFamily="18" charset="0"/>
              </a:rPr>
              <a:t>A. Cùng hướng với dòng điện</a:t>
            </a:r>
          </a:p>
          <a:p>
            <a:pPr>
              <a:lnSpc>
                <a:spcPct val="150000"/>
              </a:lnSpc>
            </a:pPr>
            <a:r>
              <a:rPr lang="en-US" sz="2400" b="1" i="1" dirty="0">
                <a:solidFill>
                  <a:srgbClr val="00B050"/>
                </a:solidFill>
                <a:latin typeface="Times New Roman" panose="02020603050405020304" pitchFamily="18" charset="0"/>
                <a:cs typeface="Times New Roman" panose="02020603050405020304" pitchFamily="18" charset="0"/>
              </a:rPr>
              <a:t>B. Cùng hướng với đường sức từ.</a:t>
            </a:r>
          </a:p>
          <a:p>
            <a:pPr>
              <a:lnSpc>
                <a:spcPct val="150000"/>
              </a:lnSpc>
            </a:pPr>
            <a:r>
              <a:rPr lang="en-US" sz="2400" b="1" i="1" dirty="0">
                <a:solidFill>
                  <a:srgbClr val="00B050"/>
                </a:solidFill>
                <a:latin typeface="Times New Roman" panose="02020603050405020304" pitchFamily="18" charset="0"/>
                <a:cs typeface="Times New Roman" panose="02020603050405020304" pitchFamily="18" charset="0"/>
              </a:rPr>
              <a:t>C. Vuông góc với cả dây dẫn và đường sức từ.</a:t>
            </a:r>
          </a:p>
          <a:p>
            <a:pPr>
              <a:lnSpc>
                <a:spcPct val="150000"/>
              </a:lnSpc>
            </a:pPr>
            <a:r>
              <a:rPr lang="en-US" sz="2400" b="1" i="1" dirty="0">
                <a:solidFill>
                  <a:srgbClr val="00B050"/>
                </a:solidFill>
                <a:latin typeface="Times New Roman" panose="02020603050405020304" pitchFamily="18" charset="0"/>
                <a:cs typeface="Times New Roman" panose="02020603050405020304" pitchFamily="18" charset="0"/>
              </a:rPr>
              <a:t>D. Không có lực điện từ</a:t>
            </a:r>
            <a:r>
              <a:rPr lang="en-US" sz="2400" b="1" i="1" dirty="0" smtClean="0">
                <a:solidFill>
                  <a:srgbClr val="00B050"/>
                </a:solidFill>
                <a:latin typeface="Times New Roman" panose="02020603050405020304" pitchFamily="18" charset="0"/>
                <a:cs typeface="Times New Roman" panose="02020603050405020304" pitchFamily="18" charset="0"/>
              </a:rPr>
              <a:t>.</a:t>
            </a:r>
            <a:endParaRPr lang="en-US" sz="2400" b="1" i="1" dirty="0">
              <a:solidFill>
                <a:srgbClr val="00B050"/>
              </a:solidFill>
              <a:latin typeface="Times New Roman" panose="02020603050405020304" pitchFamily="18" charset="0"/>
              <a:cs typeface="Times New Roman" panose="02020603050405020304" pitchFamily="18" charset="0"/>
            </a:endParaRPr>
          </a:p>
        </p:txBody>
      </p:sp>
      <p:sp>
        <p:nvSpPr>
          <p:cNvPr id="7" name="Text Box 5"/>
          <p:cNvSpPr txBox="1">
            <a:spLocks noChangeArrowheads="1"/>
          </p:cNvSpPr>
          <p:nvPr/>
        </p:nvSpPr>
        <p:spPr bwMode="auto">
          <a:xfrm>
            <a:off x="4045772" y="-13447"/>
            <a:ext cx="4222376" cy="695265"/>
          </a:xfrm>
          <a:prstGeom prst="horizontalScroll">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27: LỰC ĐIỆN TỪ</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8" name="Oval 7"/>
          <p:cNvSpPr/>
          <p:nvPr/>
        </p:nvSpPr>
        <p:spPr>
          <a:xfrm>
            <a:off x="2250091" y="3825865"/>
            <a:ext cx="484095" cy="44375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9835431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624428" y="777643"/>
            <a:ext cx="11065063" cy="1200329"/>
          </a:xfrm>
          <a:prstGeom prst="rect">
            <a:avLst/>
          </a:prstGeom>
          <a:noFill/>
          <a:ln w="28575">
            <a:solidFill>
              <a:srgbClr val="00B050"/>
            </a:solid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a:r>
              <a:rPr lang="en-US" sz="2400" b="1" i="1">
                <a:latin typeface="Times New Roman" panose="02020603050405020304" pitchFamily="18" charset="0"/>
                <a:cs typeface="Times New Roman" panose="02020603050405020304" pitchFamily="18" charset="0"/>
              </a:rPr>
              <a:t>Bài 9: Một khung dây dẫn hình chữ nhật có dòng điện chạy qua được đặt trong từ trường giữa hai nhánh của một nam châm hình U. Khung dây sẽ quay đến vị trí nào thì dừng lại</a:t>
            </a:r>
          </a:p>
        </p:txBody>
      </p:sp>
      <p:sp>
        <p:nvSpPr>
          <p:cNvPr id="9" name="Rectangle 6"/>
          <p:cNvSpPr>
            <a:spLocks noChangeArrowheads="1"/>
          </p:cNvSpPr>
          <p:nvPr/>
        </p:nvSpPr>
        <p:spPr bwMode="auto">
          <a:xfrm>
            <a:off x="9225232" y="2160013"/>
            <a:ext cx="31290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t>
            </a:r>
            <a:r>
              <a:rPr kumimoji="0" lang="en-US" altLang="en-US" sz="12400" b="0" i="0" u="none" strike="noStrike" cap="none" normalizeH="0" baseline="0" dirty="0" smtClean="0">
                <a:ln>
                  <a:noFill/>
                </a:ln>
                <a:solidFill>
                  <a:schemeClr val="tx1"/>
                </a:solidFill>
                <a:effectLst/>
                <a:latin typeface="Arial" panose="020B0604020202020204" pitchFamily="34" charset="0"/>
              </a:rPr>
              <a:t/>
            </a:r>
            <a:br>
              <a:rPr kumimoji="0" lang="en-US" altLang="en-US" sz="124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324204" y="5642808"/>
            <a:ext cx="365806"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rPr>
              <a:t>  </a:t>
            </a:r>
            <a:r>
              <a:rPr kumimoji="0" lang="en-US" altLang="en-US" sz="33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382295" y="1992840"/>
            <a:ext cx="1779014" cy="323165"/>
          </a:xfrm>
          <a:prstGeom prst="rect">
            <a:avLst/>
          </a:prstGeom>
        </p:spPr>
        <p:txBody>
          <a:bodyPr wrap="square">
            <a:spAutoFit/>
          </a:bodyPr>
          <a:lstStyle/>
          <a:p>
            <a:pPr marL="30480" marR="30480">
              <a:lnSpc>
                <a:spcPts val="1800"/>
              </a:lnSpc>
              <a:spcAft>
                <a:spcPts val="1200"/>
              </a:spcAft>
            </a:pPr>
            <a:r>
              <a:rPr lang="nl-NL" dirty="0" smtClean="0">
                <a:solidFill>
                  <a:srgbClr val="000000"/>
                </a:solidFill>
                <a:latin typeface="Arial" panose="020B060402020202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p:txBody>
      </p:sp>
      <p:sp>
        <p:nvSpPr>
          <p:cNvPr id="2" name="Rectangle 1"/>
          <p:cNvSpPr/>
          <p:nvPr/>
        </p:nvSpPr>
        <p:spPr>
          <a:xfrm>
            <a:off x="1436236" y="2330873"/>
            <a:ext cx="8887968" cy="2703625"/>
          </a:xfrm>
          <a:prstGeom prst="rect">
            <a:avLst/>
          </a:prstGeom>
        </p:spPr>
        <p:txBody>
          <a:bodyPr wrap="square">
            <a:spAutoFit/>
          </a:bodyPr>
          <a:lstStyle/>
          <a:p>
            <a:pPr marL="30480" marR="30480" algn="just">
              <a:lnSpc>
                <a:spcPct val="150000"/>
              </a:lnSpc>
              <a:spcAft>
                <a:spcPts val="1200"/>
              </a:spcAft>
            </a:pP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Mặt</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khung</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song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song</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sức</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từ</a:t>
            </a:r>
            <a:endParaRPr lang="en-US" sz="2400" b="1" i="1"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Mặt</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khung</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vuông</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góc</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sức</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b="1" i="1"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C.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Mặt</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khung</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dây</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góc</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60</a:t>
            </a:r>
            <a:r>
              <a:rPr lang="en-US" sz="2400" b="1" i="1" baseline="300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o</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sức</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b="1" i="1"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0480" marR="30480" algn="just">
              <a:lnSpc>
                <a:spcPct val="150000"/>
              </a:lnSpc>
              <a:spcAft>
                <a:spcPts val="1200"/>
              </a:spcAft>
            </a:pP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D. Mặt khung dây tạo thành một góc 45</a:t>
            </a:r>
            <a:r>
              <a:rPr lang="en-US" sz="2400" b="1" i="1" baseline="30000"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o</a:t>
            </a:r>
            <a:r>
              <a:rPr lang="en-US" sz="2400" b="1" i="1"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với đường sức </a:t>
            </a:r>
            <a:r>
              <a:rPr lang="en-US" sz="2400" b="1" i="1" dirty="0" smtClean="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từ</a:t>
            </a:r>
            <a:endParaRPr lang="en-US" sz="2400" b="1" i="1" dirty="0" smtClean="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Text Box 5"/>
          <p:cNvSpPr txBox="1">
            <a:spLocks noChangeArrowheads="1"/>
          </p:cNvSpPr>
          <p:nvPr/>
        </p:nvSpPr>
        <p:spPr bwMode="auto">
          <a:xfrm>
            <a:off x="4045772" y="-13447"/>
            <a:ext cx="4222376" cy="695265"/>
          </a:xfrm>
          <a:prstGeom prst="horizontalScroll">
            <a:avLst/>
          </a:prstGeom>
          <a:solidFill>
            <a:schemeClr val="accent6">
              <a:lumMod val="60000"/>
              <a:lumOff val="40000"/>
            </a:schemeClr>
          </a:solidFill>
          <a:ln>
            <a:solidFill>
              <a:srgbClr val="FF0000"/>
            </a:solid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a:t>
            </a:r>
            <a:r>
              <a:rPr lang="en-US" sz="2800" b="1" dirty="0" smtClean="0">
                <a:solidFill>
                  <a:srgbClr val="000066"/>
                </a:solidFill>
                <a:latin typeface="Times New Roman" panose="02020603050405020304" pitchFamily="18" charset="0"/>
                <a:cs typeface="Times New Roman" panose="02020603050405020304" pitchFamily="18" charset="0"/>
              </a:rPr>
              <a:t>27: LỰC ĐIỆN TỪ</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11" name="Oval 10"/>
          <p:cNvSpPr/>
          <p:nvPr/>
        </p:nvSpPr>
        <p:spPr>
          <a:xfrm>
            <a:off x="1343695" y="3144760"/>
            <a:ext cx="484095" cy="443753"/>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513756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530</Words>
  <Application>Microsoft Office PowerPoint</Application>
  <PresentationFormat>Widescreen</PresentationFormat>
  <Paragraphs>83</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Cambria Math</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Giang</dc:creator>
  <cp:lastModifiedBy>PC</cp:lastModifiedBy>
  <cp:revision>7</cp:revision>
  <dcterms:created xsi:type="dcterms:W3CDTF">2022-01-15T15:49:59Z</dcterms:created>
  <dcterms:modified xsi:type="dcterms:W3CDTF">2022-01-16T11:34:34Z</dcterms:modified>
</cp:coreProperties>
</file>